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22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55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56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742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52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65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042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766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493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29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7541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129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6954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96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342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34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0017C-75BA-4CBD-9689-DB6E649AACBA}" type="datetimeFigureOut">
              <a:rPr lang="en-GB" smtClean="0"/>
              <a:t>10/08/2023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5B2698E-E642-48EF-881C-FBDCAF5D3A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908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78305F-D57D-B296-BAF4-7C18CE530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0C0BA0-C8EE-BC01-7D1F-DBEA953689D5}"/>
              </a:ext>
            </a:extLst>
          </p:cNvPr>
          <p:cNvSpPr txBox="1"/>
          <p:nvPr/>
        </p:nvSpPr>
        <p:spPr>
          <a:xfrm>
            <a:off x="3088341" y="842681"/>
            <a:ext cx="374276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REZULTATET</a:t>
            </a:r>
            <a:endParaRPr lang="en-GB" sz="2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50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8E7CF02-FE92-D4FA-62E4-442841674B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128677"/>
              </p:ext>
            </p:extLst>
          </p:nvPr>
        </p:nvGraphicFramePr>
        <p:xfrm>
          <a:off x="1301469" y="302843"/>
          <a:ext cx="8945189" cy="587383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174575">
                  <a:extLst>
                    <a:ext uri="{9D8B030D-6E8A-4147-A177-3AD203B41FA5}">
                      <a16:colId xmlns:a16="http://schemas.microsoft.com/office/drawing/2014/main" val="2735364138"/>
                    </a:ext>
                  </a:extLst>
                </a:gridCol>
                <a:gridCol w="3598965">
                  <a:extLst>
                    <a:ext uri="{9D8B030D-6E8A-4147-A177-3AD203B41FA5}">
                      <a16:colId xmlns:a16="http://schemas.microsoft.com/office/drawing/2014/main" val="2752749859"/>
                    </a:ext>
                  </a:extLst>
                </a:gridCol>
                <a:gridCol w="997075">
                  <a:extLst>
                    <a:ext uri="{9D8B030D-6E8A-4147-A177-3AD203B41FA5}">
                      <a16:colId xmlns:a16="http://schemas.microsoft.com/office/drawing/2014/main" val="1669647034"/>
                    </a:ext>
                  </a:extLst>
                </a:gridCol>
                <a:gridCol w="1092035">
                  <a:extLst>
                    <a:ext uri="{9D8B030D-6E8A-4147-A177-3AD203B41FA5}">
                      <a16:colId xmlns:a16="http://schemas.microsoft.com/office/drawing/2014/main" val="1365480761"/>
                    </a:ext>
                  </a:extLst>
                </a:gridCol>
                <a:gridCol w="1082539">
                  <a:extLst>
                    <a:ext uri="{9D8B030D-6E8A-4147-A177-3AD203B41FA5}">
                      <a16:colId xmlns:a16="http://schemas.microsoft.com/office/drawing/2014/main" val="3377112674"/>
                    </a:ext>
                  </a:extLst>
                </a:gridCol>
              </a:tblGrid>
              <a:tr h="4820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err="1">
                          <a:effectLst/>
                        </a:rPr>
                        <a:t>Emri</a:t>
                      </a: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i</a:t>
                      </a: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ndërmarrjes</a:t>
                      </a:r>
                      <a:endParaRPr lang="mk-M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err="1">
                          <a:effectLst/>
                        </a:rPr>
                        <a:t>Emri</a:t>
                      </a: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i</a:t>
                      </a: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projektit</a:t>
                      </a:r>
                      <a:endParaRPr lang="mk-M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k-MK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Buxheti</a:t>
                      </a: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i</a:t>
                      </a: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përgjithshëm</a:t>
                      </a:r>
                      <a:r>
                        <a:rPr lang="mk-MK" sz="900" b="1" u="none" strike="noStrike" dirty="0">
                          <a:effectLst/>
                        </a:rPr>
                        <a:t> (</a:t>
                      </a:r>
                      <a:r>
                        <a:rPr lang="sq-AL" sz="900" b="1" u="none" strike="noStrike" dirty="0">
                          <a:effectLst/>
                        </a:rPr>
                        <a:t>denarë</a:t>
                      </a:r>
                      <a:r>
                        <a:rPr lang="mk-MK" sz="900" b="1" u="none" strike="noStrike" dirty="0">
                          <a:effectLst/>
                        </a:rPr>
                        <a:t>) </a:t>
                      </a:r>
                      <a:endParaRPr lang="mk-M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err="1">
                          <a:effectLst/>
                        </a:rPr>
                        <a:t>Bashkëfinancim</a:t>
                      </a:r>
                      <a:r>
                        <a:rPr lang="sq-AL" sz="900" b="1" u="none" strike="noStrike" dirty="0">
                          <a:effectLst/>
                        </a:rPr>
                        <a:t>i</a:t>
                      </a: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vetanak</a:t>
                      </a:r>
                      <a:r>
                        <a:rPr lang="mk-MK" sz="900" b="1" u="none" strike="noStrike" dirty="0">
                          <a:effectLst/>
                        </a:rPr>
                        <a:t> (</a:t>
                      </a:r>
                      <a:r>
                        <a:rPr lang="sq-AL" sz="900" b="1" u="none" strike="noStrike" dirty="0">
                          <a:effectLst/>
                        </a:rPr>
                        <a:t>denarë</a:t>
                      </a:r>
                      <a:r>
                        <a:rPr lang="mk-MK" sz="900" b="1" u="none" strike="noStrike" dirty="0">
                          <a:effectLst/>
                        </a:rPr>
                        <a:t>)</a:t>
                      </a:r>
                      <a:endParaRPr lang="mk-M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q-AL" sz="900" b="1" u="none" strike="noStrike" dirty="0">
                          <a:effectLst/>
                        </a:rPr>
                        <a:t>B</a:t>
                      </a:r>
                      <a:r>
                        <a:rPr lang="en-US" sz="900" b="1" u="none" strike="noStrike" dirty="0" err="1">
                          <a:effectLst/>
                        </a:rPr>
                        <a:t>ashkëfinancim</a:t>
                      </a:r>
                      <a:r>
                        <a:rPr lang="sq-AL" sz="900" b="1" u="none" strike="noStrike" dirty="0">
                          <a:effectLst/>
                        </a:rPr>
                        <a:t>i</a:t>
                      </a:r>
                      <a:endParaRPr lang="mk-MK" sz="9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sq-AL" sz="900" b="1" u="none" strike="noStrike" dirty="0">
                          <a:effectLst/>
                        </a:rPr>
                        <a:t>FIZHT</a:t>
                      </a:r>
                      <a:r>
                        <a:rPr lang="mk-MK" sz="900" b="1" u="none" strike="noStrike" dirty="0">
                          <a:effectLst/>
                        </a:rPr>
                        <a:t> (</a:t>
                      </a:r>
                      <a:r>
                        <a:rPr lang="sq-AL" sz="900" b="1" u="none" strike="noStrike" dirty="0">
                          <a:effectLst/>
                        </a:rPr>
                        <a:t>denarë</a:t>
                      </a:r>
                      <a:r>
                        <a:rPr lang="mk-MK" sz="900" b="1" u="none" strike="noStrike" dirty="0">
                          <a:effectLst/>
                        </a:rPr>
                        <a:t>)</a:t>
                      </a:r>
                      <a:endParaRPr lang="mk-M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488228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Euro </a:t>
                      </a:r>
                      <a:r>
                        <a:rPr lang="en-US" sz="1050" u="none" strike="noStrike" dirty="0" err="1">
                          <a:effectLst/>
                        </a:rPr>
                        <a:t>Turist</a:t>
                      </a:r>
                      <a:r>
                        <a:rPr lang="sq-AL" sz="1050" u="none" strike="noStrike" dirty="0">
                          <a:effectLst/>
                        </a:rPr>
                        <a:t> SHPKNJP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ET</a:t>
                      </a:r>
                      <a:r>
                        <a:rPr lang="mk-MK" sz="1050" u="none" strike="noStrike" dirty="0">
                          <a:effectLst/>
                        </a:rPr>
                        <a:t>-</a:t>
                      </a:r>
                      <a:r>
                        <a:rPr lang="sq-AL" sz="1050" u="none" strike="noStrike" dirty="0">
                          <a:effectLst/>
                        </a:rPr>
                        <a:t>PRO</a:t>
                      </a:r>
                      <a:endParaRPr lang="mk-MK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2,541,700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   903,690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1,638,010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2041010944"/>
                  </a:ext>
                </a:extLst>
              </a:tr>
              <a:tr h="641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 err="1">
                          <a:effectLst/>
                        </a:rPr>
                        <a:t>Resorti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Mavrovës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 err="1">
                          <a:effectLst/>
                        </a:rPr>
                        <a:t>Digjitalizimi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kanalit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shitjes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rezervimin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dhomave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në</a:t>
                      </a:r>
                      <a:r>
                        <a:rPr lang="en-US" sz="1050" u="none" strike="noStrike" dirty="0">
                          <a:effectLst/>
                        </a:rPr>
                        <a:t> Resort </a:t>
                      </a:r>
                      <a:r>
                        <a:rPr lang="en-US" sz="1050" u="none" strike="noStrike" dirty="0" err="1">
                          <a:effectLst/>
                        </a:rPr>
                        <a:t>Mavrovë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dhe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mbajtja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një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databaze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digjitale</a:t>
                      </a:r>
                      <a:r>
                        <a:rPr lang="en-US" sz="1050" u="none" strike="noStrike" dirty="0">
                          <a:effectLst/>
                        </a:rPr>
                        <a:t> me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dhëna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sjelljen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mysafirëve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1,473,000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736,500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   736,500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2126947059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Vittoria Fruit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 err="1">
                          <a:effectLst/>
                        </a:rPr>
                        <a:t>Sistem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parashikimin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organizmave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biologjikisht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dëmshëm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në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hardhi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1,712,200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540,000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1,172,200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1883433928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Euro</a:t>
                      </a:r>
                      <a:r>
                        <a:rPr lang="mk-MK" sz="1050" u="none" strike="noStrike" dirty="0">
                          <a:effectLst/>
                        </a:rPr>
                        <a:t>-</a:t>
                      </a:r>
                      <a:r>
                        <a:rPr lang="sq-AL" sz="1050" u="none" strike="noStrike" dirty="0">
                          <a:effectLst/>
                        </a:rPr>
                        <a:t>Bus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</a:rPr>
                        <a:t>Online Booking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3,655,000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1,942,000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1,713,000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3186610295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Agro</a:t>
                      </a:r>
                      <a:r>
                        <a:rPr lang="mk-MK" sz="1050" u="none" strike="noStrike" dirty="0">
                          <a:effectLst/>
                        </a:rPr>
                        <a:t>-</a:t>
                      </a:r>
                      <a:r>
                        <a:rPr lang="sq-AL" sz="1050" u="none" strike="noStrike" dirty="0">
                          <a:effectLst/>
                        </a:rPr>
                        <a:t>Bregalnica</a:t>
                      </a:r>
                      <a:r>
                        <a:rPr lang="mk-MK" sz="1050" u="none" strike="noStrike" dirty="0">
                          <a:effectLst/>
                        </a:rPr>
                        <a:t> 2000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 err="1">
                          <a:effectLst/>
                        </a:rPr>
                        <a:t>agroIoT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3,700,000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2,000,000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1,700,000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2249330049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Koncept SHPKNJP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</a:rPr>
                        <a:t>Koncept Delivery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2,545,800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   891,030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1,654,770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603469257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Feniks Enerxhi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Hotel në</a:t>
                      </a:r>
                      <a:r>
                        <a:rPr lang="sq-AL" sz="1050" u="none" strike="noStrike" baseline="0" dirty="0">
                          <a:effectLst/>
                        </a:rPr>
                        <a:t> re</a:t>
                      </a:r>
                      <a:endParaRPr lang="mk-MK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3,012,368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1,259,618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1,752,750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2354081931"/>
                  </a:ext>
                </a:extLst>
              </a:tr>
              <a:tr h="671915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Agrobonak SHPKNJP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 err="1">
                          <a:effectLst/>
                        </a:rPr>
                        <a:t>Digjitalizimi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traktorëve</a:t>
                      </a:r>
                      <a:r>
                        <a:rPr lang="en-US" sz="1050" u="none" strike="noStrike" dirty="0">
                          <a:effectLst/>
                        </a:rPr>
                        <a:t>, </a:t>
                      </a:r>
                      <a:r>
                        <a:rPr lang="en-US" sz="1050" u="none" strike="noStrike" dirty="0" err="1">
                          <a:effectLst/>
                        </a:rPr>
                        <a:t>kombanjave</a:t>
                      </a:r>
                      <a:r>
                        <a:rPr lang="en-US" sz="1050" u="none" strike="noStrike" dirty="0">
                          <a:effectLst/>
                        </a:rPr>
                        <a:t>, </a:t>
                      </a:r>
                      <a:r>
                        <a:rPr lang="en-US" sz="1050" u="none" strike="noStrike" dirty="0" err="1">
                          <a:effectLst/>
                        </a:rPr>
                        <a:t>spërkatësve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punimin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saktë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tokës</a:t>
                      </a:r>
                      <a:r>
                        <a:rPr lang="en-US" sz="1050" u="none" strike="noStrike" dirty="0">
                          <a:effectLst/>
                        </a:rPr>
                        <a:t> duke </a:t>
                      </a:r>
                      <a:r>
                        <a:rPr lang="en-US" sz="1050" u="none" strike="noStrike" dirty="0" err="1">
                          <a:effectLst/>
                        </a:rPr>
                        <a:t>përdorur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një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sistem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automatik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menaxhimit</a:t>
                      </a:r>
                      <a:r>
                        <a:rPr lang="en-US" sz="1050" u="none" strike="noStrike" dirty="0">
                          <a:effectLst/>
                        </a:rPr>
                        <a:t> autopilot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rritjen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efikasitetit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2,503,928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751,178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1,752,750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3340210303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Aerus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 err="1">
                          <a:effectLst/>
                        </a:rPr>
                        <a:t>Transformimi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digjital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blerjen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dhe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përpunimin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frutave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kultivuara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dhe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frutave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pyllit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1,295,465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453,415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842,050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3143918439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mk-MK" sz="1050" u="none" strike="noStrike">
                          <a:effectLst/>
                        </a:rPr>
                        <a:t>Бесмир Дооел</a:t>
                      </a:r>
                      <a:endParaRPr lang="mk-MK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 err="1">
                          <a:effectLst/>
                        </a:rPr>
                        <a:t>Digjitalizimi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salloneve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mjeljes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prodhimin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qumështit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2,564,824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859,216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1,705,608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1873099253"/>
                  </a:ext>
                </a:extLst>
              </a:tr>
              <a:tr h="504848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Mlekopromet SHPKNJP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Me </a:t>
                      </a:r>
                      <a:r>
                        <a:rPr lang="en-US" sz="1050" u="none" strike="noStrike" dirty="0" err="1">
                          <a:effectLst/>
                        </a:rPr>
                        <a:t>robotizim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deri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digjitalizimi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procesit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ushqyerit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në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një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fermë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bagëtie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prodhimin</a:t>
                      </a:r>
                      <a:r>
                        <a:rPr lang="en-US" sz="1050" u="none" strike="noStrike" dirty="0">
                          <a:effectLst/>
                        </a:rPr>
                        <a:t> e </a:t>
                      </a:r>
                      <a:r>
                        <a:rPr lang="en-US" sz="1050" u="none" strike="noStrike" dirty="0" err="1">
                          <a:effectLst/>
                        </a:rPr>
                        <a:t>qumështit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1,348,967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   451,904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897,063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680062776"/>
                  </a:ext>
                </a:extLst>
              </a:tr>
              <a:tr h="340949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Fish Haus Delfin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</a:rPr>
                        <a:t>Mama's Canteen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2,503,515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       751,055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1,752,460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737095289"/>
                  </a:ext>
                </a:extLst>
              </a:tr>
              <a:tr h="504848">
                <a:tc>
                  <a:txBody>
                    <a:bodyPr/>
                    <a:lstStyle/>
                    <a:p>
                      <a:pPr algn="ctr" fontAlgn="ctr"/>
                      <a:r>
                        <a:rPr lang="sq-AL" sz="1050" u="none" strike="noStrike" dirty="0">
                          <a:effectLst/>
                        </a:rPr>
                        <a:t>Simeks EDS SHPKNJP</a:t>
                      </a:r>
                      <a:endParaRPr lang="mk-MK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 err="1">
                          <a:effectLst/>
                        </a:rPr>
                        <a:t>Transformimi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digjital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një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proces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avancuar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prodhimi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përpunimit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të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ajvarit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dhe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perimeve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                       1,264,056 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442,421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                              821,635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4" marR="3494" marT="3494" marB="0" anchor="ctr"/>
                </a:tc>
                <a:extLst>
                  <a:ext uri="{0D108BD9-81ED-4DB2-BD59-A6C34878D82A}">
                    <a16:rowId xmlns:a16="http://schemas.microsoft.com/office/drawing/2014/main" val="248032939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F904BFA-D054-28E6-8441-F0565F2AD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487" y="6318885"/>
            <a:ext cx="2658289" cy="52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708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</TotalTime>
  <Words>265</Words>
  <Application>Microsoft Office PowerPoint</Application>
  <PresentationFormat>Widescreen</PresentationFormat>
  <Paragraphs>72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Visar Ramadani</dc:creator>
  <cp:lastModifiedBy>Marija Bogoeska</cp:lastModifiedBy>
  <cp:revision>7</cp:revision>
  <dcterms:created xsi:type="dcterms:W3CDTF">2023-07-25T11:48:15Z</dcterms:created>
  <dcterms:modified xsi:type="dcterms:W3CDTF">2023-08-10T10:46:44Z</dcterms:modified>
</cp:coreProperties>
</file>